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9" r:id="rId5"/>
    <p:sldId id="260" r:id="rId6"/>
    <p:sldId id="266" r:id="rId7"/>
    <p:sldId id="263" r:id="rId8"/>
    <p:sldId id="264" r:id="rId9"/>
    <p:sldId id="267" r:id="rId10"/>
    <p:sldId id="268" r:id="rId11"/>
    <p:sldId id="269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Juli</c:v>
                </c:pt>
                <c:pt idx="1">
                  <c:v>Agustus</c:v>
                </c:pt>
                <c:pt idx="2">
                  <c:v>September</c:v>
                </c:pt>
                <c:pt idx="3">
                  <c:v>Oktober</c:v>
                </c:pt>
                <c:pt idx="4">
                  <c:v>November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89</c:v>
                </c:pt>
                <c:pt idx="1">
                  <c:v>96</c:v>
                </c:pt>
                <c:pt idx="2">
                  <c:v>99</c:v>
                </c:pt>
                <c:pt idx="3">
                  <c:v>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Juli</c:v>
                </c:pt>
                <c:pt idx="1">
                  <c:v>Agustus</c:v>
                </c:pt>
                <c:pt idx="2">
                  <c:v>September</c:v>
                </c:pt>
                <c:pt idx="3">
                  <c:v>Oktober</c:v>
                </c:pt>
                <c:pt idx="4">
                  <c:v>November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Juli</c:v>
                </c:pt>
                <c:pt idx="1">
                  <c:v>Agustus</c:v>
                </c:pt>
                <c:pt idx="2">
                  <c:v>September</c:v>
                </c:pt>
                <c:pt idx="3">
                  <c:v>Oktober</c:v>
                </c:pt>
                <c:pt idx="4">
                  <c:v>November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341056"/>
        <c:axId val="119342592"/>
      </c:barChart>
      <c:catAx>
        <c:axId val="119341056"/>
        <c:scaling>
          <c:orientation val="minMax"/>
        </c:scaling>
        <c:delete val="0"/>
        <c:axPos val="b"/>
        <c:majorTickMark val="out"/>
        <c:minorTickMark val="none"/>
        <c:tickLblPos val="nextTo"/>
        <c:crossAx val="119342592"/>
        <c:crosses val="autoZero"/>
        <c:auto val="1"/>
        <c:lblAlgn val="ctr"/>
        <c:lblOffset val="100"/>
        <c:noMultiLvlLbl val="0"/>
      </c:catAx>
      <c:valAx>
        <c:axId val="119342592"/>
        <c:scaling>
          <c:orientation val="minMax"/>
          <c:max val="100"/>
          <c:min val="1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9341056"/>
        <c:crosses val="autoZero"/>
        <c:crossBetween val="between"/>
        <c:majorUnit val="10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Capaian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September</c:v>
                </c:pt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Standar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September</c:v>
                </c:pt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September</c:v>
                </c:pt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2329984"/>
        <c:axId val="42331520"/>
        <c:axId val="0"/>
      </c:bar3DChart>
      <c:catAx>
        <c:axId val="42329984"/>
        <c:scaling>
          <c:orientation val="minMax"/>
        </c:scaling>
        <c:delete val="0"/>
        <c:axPos val="b"/>
        <c:majorTickMark val="out"/>
        <c:minorTickMark val="none"/>
        <c:tickLblPos val="nextTo"/>
        <c:crossAx val="42331520"/>
        <c:crosses val="autoZero"/>
        <c:auto val="1"/>
        <c:lblAlgn val="ctr"/>
        <c:lblOffset val="100"/>
        <c:noMultiLvlLbl val="0"/>
      </c:catAx>
      <c:valAx>
        <c:axId val="42331520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2329984"/>
        <c:crosses val="autoZero"/>
        <c:crossBetween val="between"/>
        <c:majorUnit val="10"/>
      </c:valAx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Capaian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Agustus</c:v>
                </c:pt>
                <c:pt idx="1">
                  <c:v>September</c:v>
                </c:pt>
                <c:pt idx="2">
                  <c:v>Oktober</c:v>
                </c:pt>
                <c:pt idx="3">
                  <c:v>November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</c:v>
                </c:pt>
                <c:pt idx="1">
                  <c:v>50</c:v>
                </c:pt>
                <c:pt idx="2">
                  <c:v>80</c:v>
                </c:pt>
                <c:pt idx="3">
                  <c:v>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Standar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Agustus</c:v>
                </c:pt>
                <c:pt idx="1">
                  <c:v>September</c:v>
                </c:pt>
                <c:pt idx="2">
                  <c:v>Oktober</c:v>
                </c:pt>
                <c:pt idx="3">
                  <c:v>November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Agustus</c:v>
                </c:pt>
                <c:pt idx="1">
                  <c:v>September</c:v>
                </c:pt>
                <c:pt idx="2">
                  <c:v>Oktober</c:v>
                </c:pt>
                <c:pt idx="3">
                  <c:v>November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087744"/>
        <c:axId val="43089280"/>
      </c:barChart>
      <c:catAx>
        <c:axId val="43087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3089280"/>
        <c:crosses val="autoZero"/>
        <c:auto val="1"/>
        <c:lblAlgn val="ctr"/>
        <c:lblOffset val="100"/>
        <c:noMultiLvlLbl val="0"/>
      </c:catAx>
      <c:valAx>
        <c:axId val="43089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30877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Capaian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Agustus</c:v>
                </c:pt>
                <c:pt idx="1">
                  <c:v>September</c:v>
                </c:pt>
                <c:pt idx="2">
                  <c:v>Oktober</c:v>
                </c:pt>
                <c:pt idx="3">
                  <c:v>November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45</c:v>
                </c:pt>
                <c:pt idx="3">
                  <c:v>90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Standar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Agustus</c:v>
                </c:pt>
                <c:pt idx="1">
                  <c:v>September</c:v>
                </c:pt>
                <c:pt idx="2">
                  <c:v>Oktober</c:v>
                </c:pt>
                <c:pt idx="3">
                  <c:v>November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Agustus</c:v>
                </c:pt>
                <c:pt idx="1">
                  <c:v>September</c:v>
                </c:pt>
                <c:pt idx="2">
                  <c:v>Oktober</c:v>
                </c:pt>
                <c:pt idx="3">
                  <c:v>November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3120512"/>
        <c:axId val="43122048"/>
        <c:axId val="0"/>
      </c:bar3DChart>
      <c:catAx>
        <c:axId val="43120512"/>
        <c:scaling>
          <c:orientation val="minMax"/>
        </c:scaling>
        <c:delete val="0"/>
        <c:axPos val="b"/>
        <c:majorTickMark val="out"/>
        <c:minorTickMark val="none"/>
        <c:tickLblPos val="nextTo"/>
        <c:crossAx val="43122048"/>
        <c:crosses val="autoZero"/>
        <c:auto val="1"/>
        <c:lblAlgn val="ctr"/>
        <c:lblOffset val="100"/>
        <c:noMultiLvlLbl val="0"/>
      </c:catAx>
      <c:valAx>
        <c:axId val="43122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3120512"/>
        <c:crosses val="autoZero"/>
        <c:crossBetween val="between"/>
      </c:valAx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STANDART</c:v>
                </c:pt>
              </c:strCache>
            </c:strRef>
          </c:tx>
          <c:invertIfNegative val="0"/>
          <c:cat>
            <c:strRef>
              <c:f>Sheet1!$A$2:$A$13</c:f>
              <c:strCache>
                <c:ptCount val="10"/>
                <c:pt idx="0">
                  <c:v>JANUARI</c:v>
                </c:pt>
                <c:pt idx="1">
                  <c:v>PEBRUARI</c:v>
                </c:pt>
                <c:pt idx="2">
                  <c:v>MARET</c:v>
                </c:pt>
                <c:pt idx="3">
                  <c:v>APRIL</c:v>
                </c:pt>
                <c:pt idx="4">
                  <c:v>MEI</c:v>
                </c:pt>
                <c:pt idx="5">
                  <c:v>JUNI</c:v>
                </c:pt>
                <c:pt idx="6">
                  <c:v>JULI</c:v>
                </c:pt>
                <c:pt idx="7">
                  <c:v>AGUSTUS</c:v>
                </c:pt>
                <c:pt idx="8">
                  <c:v>SEPTEMBER</c:v>
                </c:pt>
                <c:pt idx="9">
                  <c:v>OKTOBER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HASIL</c:v>
                </c:pt>
              </c:strCache>
            </c:strRef>
          </c:tx>
          <c:invertIfNegative val="0"/>
          <c:cat>
            <c:strRef>
              <c:f>Sheet1!$A$2:$A$13</c:f>
              <c:strCache>
                <c:ptCount val="10"/>
                <c:pt idx="0">
                  <c:v>JANUARI</c:v>
                </c:pt>
                <c:pt idx="1">
                  <c:v>PEBRUARI</c:v>
                </c:pt>
                <c:pt idx="2">
                  <c:v>MARET</c:v>
                </c:pt>
                <c:pt idx="3">
                  <c:v>APRIL</c:v>
                </c:pt>
                <c:pt idx="4">
                  <c:v>MEI</c:v>
                </c:pt>
                <c:pt idx="5">
                  <c:v>JUNI</c:v>
                </c:pt>
                <c:pt idx="6">
                  <c:v>JULI</c:v>
                </c:pt>
                <c:pt idx="7">
                  <c:v>AGUSTUS</c:v>
                </c:pt>
                <c:pt idx="8">
                  <c:v>SEPTEMBER</c:v>
                </c:pt>
                <c:pt idx="9">
                  <c:v>OKTOBER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4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9379072"/>
        <c:axId val="119380608"/>
        <c:axId val="119281856"/>
      </c:bar3DChart>
      <c:catAx>
        <c:axId val="1193790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id-ID"/>
            </a:pPr>
            <a:endParaRPr lang="id-ID"/>
          </a:p>
        </c:txPr>
        <c:crossAx val="119380608"/>
        <c:crossesAt val="0"/>
        <c:auto val="1"/>
        <c:lblAlgn val="ctr"/>
        <c:lblOffset val="100"/>
        <c:noMultiLvlLbl val="0"/>
      </c:catAx>
      <c:valAx>
        <c:axId val="119380608"/>
        <c:scaling>
          <c:orientation val="minMax"/>
          <c:max val="1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id-ID"/>
            </a:pPr>
            <a:endParaRPr lang="id-ID"/>
          </a:p>
        </c:txPr>
        <c:crossAx val="119379072"/>
        <c:crosses val="autoZero"/>
        <c:crossBetween val="between"/>
        <c:majorUnit val="1"/>
      </c:valAx>
      <c:serAx>
        <c:axId val="119281856"/>
        <c:scaling>
          <c:orientation val="minMax"/>
        </c:scaling>
        <c:delete val="0"/>
        <c:axPos val="b"/>
        <c:majorTickMark val="out"/>
        <c:minorTickMark val="none"/>
        <c:tickLblPos val="nextTo"/>
        <c:crossAx val="119380608"/>
        <c:crosses val="autoZero"/>
      </c:serAx>
    </c:plotArea>
    <c:legend>
      <c:legendPos val="r"/>
      <c:layout/>
      <c:overlay val="0"/>
      <c:txPr>
        <a:bodyPr/>
        <a:lstStyle/>
        <a:p>
          <a:pPr>
            <a:defRPr lang="id-ID"/>
          </a:pPr>
          <a:endParaRPr lang="id-ID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Sheet1!$A$2:$A$11</c:f>
              <c:strCache>
                <c:ptCount val="10"/>
                <c:pt idx="0">
                  <c:v>JANUARI</c:v>
                </c:pt>
                <c:pt idx="1">
                  <c:v>PEBRUARI</c:v>
                </c:pt>
                <c:pt idx="2">
                  <c:v>MARET</c:v>
                </c:pt>
                <c:pt idx="3">
                  <c:v>APRIL</c:v>
                </c:pt>
                <c:pt idx="4">
                  <c:v>MEI</c:v>
                </c:pt>
                <c:pt idx="5">
                  <c:v>JUNI</c:v>
                </c:pt>
                <c:pt idx="6">
                  <c:v>JULI</c:v>
                </c:pt>
                <c:pt idx="7">
                  <c:v>AGUSTUS</c:v>
                </c:pt>
                <c:pt idx="8">
                  <c:v>SEPTEMBER</c:v>
                </c:pt>
                <c:pt idx="9">
                  <c:v>OKTOBER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Sheet1!$A$2:$A$11</c:f>
              <c:strCache>
                <c:ptCount val="10"/>
                <c:pt idx="0">
                  <c:v>JANUARI</c:v>
                </c:pt>
                <c:pt idx="1">
                  <c:v>PEBRUARI</c:v>
                </c:pt>
                <c:pt idx="2">
                  <c:v>MARET</c:v>
                </c:pt>
                <c:pt idx="3">
                  <c:v>APRIL</c:v>
                </c:pt>
                <c:pt idx="4">
                  <c:v>MEI</c:v>
                </c:pt>
                <c:pt idx="5">
                  <c:v>JUNI</c:v>
                </c:pt>
                <c:pt idx="6">
                  <c:v>JULI</c:v>
                </c:pt>
                <c:pt idx="7">
                  <c:v>AGUSTUS</c:v>
                </c:pt>
                <c:pt idx="8">
                  <c:v>SEPTEMBER</c:v>
                </c:pt>
                <c:pt idx="9">
                  <c:v>OKTOBER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Sheet1!$A$2:$A$11</c:f>
              <c:strCache>
                <c:ptCount val="10"/>
                <c:pt idx="0">
                  <c:v>JANUARI</c:v>
                </c:pt>
                <c:pt idx="1">
                  <c:v>PEBRUARI</c:v>
                </c:pt>
                <c:pt idx="2">
                  <c:v>MARET</c:v>
                </c:pt>
                <c:pt idx="3">
                  <c:v>APRIL</c:v>
                </c:pt>
                <c:pt idx="4">
                  <c:v>MEI</c:v>
                </c:pt>
                <c:pt idx="5">
                  <c:v>JUNI</c:v>
                </c:pt>
                <c:pt idx="6">
                  <c:v>JULI</c:v>
                </c:pt>
                <c:pt idx="7">
                  <c:v>AGUSTUS</c:v>
                </c:pt>
                <c:pt idx="8">
                  <c:v>SEPTEMBER</c:v>
                </c:pt>
                <c:pt idx="9">
                  <c:v>OKTOBER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8719232"/>
        <c:axId val="118720768"/>
        <c:axId val="124683136"/>
      </c:bar3DChart>
      <c:catAx>
        <c:axId val="118719232"/>
        <c:scaling>
          <c:orientation val="minMax"/>
        </c:scaling>
        <c:delete val="0"/>
        <c:axPos val="b"/>
        <c:majorTickMark val="out"/>
        <c:minorTickMark val="none"/>
        <c:tickLblPos val="nextTo"/>
        <c:crossAx val="118720768"/>
        <c:crossesAt val="0"/>
        <c:auto val="1"/>
        <c:lblAlgn val="ctr"/>
        <c:lblOffset val="100"/>
        <c:noMultiLvlLbl val="0"/>
      </c:catAx>
      <c:valAx>
        <c:axId val="118720768"/>
        <c:scaling>
          <c:orientation val="minMax"/>
          <c:max val="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719232"/>
        <c:crosses val="autoZero"/>
        <c:crossBetween val="between"/>
        <c:majorUnit val="1"/>
        <c:minorUnit val="4.0000000000000015E-2"/>
      </c:valAx>
      <c:serAx>
        <c:axId val="124683136"/>
        <c:scaling>
          <c:orientation val="minMax"/>
        </c:scaling>
        <c:delete val="0"/>
        <c:axPos val="b"/>
        <c:majorTickMark val="out"/>
        <c:minorTickMark val="none"/>
        <c:tickLblPos val="nextTo"/>
        <c:crossAx val="118720768"/>
        <c:crosses val="autoZero"/>
      </c:ser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capaian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September</c:v>
                </c:pt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10</c:v>
                </c:pt>
                <c:pt idx="2">
                  <c:v>95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standar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September</c:v>
                </c:pt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September</c:v>
                </c:pt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9338880"/>
        <c:axId val="119340416"/>
        <c:axId val="118659264"/>
      </c:bar3DChart>
      <c:catAx>
        <c:axId val="119338880"/>
        <c:scaling>
          <c:orientation val="minMax"/>
        </c:scaling>
        <c:delete val="0"/>
        <c:axPos val="b"/>
        <c:majorTickMark val="out"/>
        <c:minorTickMark val="none"/>
        <c:tickLblPos val="nextTo"/>
        <c:crossAx val="119340416"/>
        <c:crosses val="autoZero"/>
        <c:auto val="1"/>
        <c:lblAlgn val="ctr"/>
        <c:lblOffset val="100"/>
        <c:noMultiLvlLbl val="0"/>
      </c:catAx>
      <c:valAx>
        <c:axId val="119340416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9338880"/>
        <c:crosses val="autoZero"/>
        <c:crossBetween val="between"/>
        <c:majorUnit val="10"/>
      </c:valAx>
      <c:serAx>
        <c:axId val="118659264"/>
        <c:scaling>
          <c:orientation val="minMax"/>
        </c:scaling>
        <c:delete val="0"/>
        <c:axPos val="b"/>
        <c:majorTickMark val="out"/>
        <c:minorTickMark val="none"/>
        <c:tickLblPos val="nextTo"/>
        <c:crossAx val="119340416"/>
        <c:crosses val="autoZero"/>
      </c:serAx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STANDART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6"/>
                <c:pt idx="0">
                  <c:v>MEI</c:v>
                </c:pt>
                <c:pt idx="1">
                  <c:v>JUNI</c:v>
                </c:pt>
                <c:pt idx="2">
                  <c:v>JULI</c:v>
                </c:pt>
                <c:pt idx="3">
                  <c:v>AGUSTUS</c:v>
                </c:pt>
                <c:pt idx="4">
                  <c:v>SEPTEMBER</c:v>
                </c:pt>
                <c:pt idx="5">
                  <c:v>OKTOBER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HASIL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6"/>
                <c:pt idx="0">
                  <c:v>MEI</c:v>
                </c:pt>
                <c:pt idx="1">
                  <c:v>JUNI</c:v>
                </c:pt>
                <c:pt idx="2">
                  <c:v>JULI</c:v>
                </c:pt>
                <c:pt idx="3">
                  <c:v>AGUSTUS</c:v>
                </c:pt>
                <c:pt idx="4">
                  <c:v>SEPTEMBER</c:v>
                </c:pt>
                <c:pt idx="5">
                  <c:v>OKTOBER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468</c:v>
                </c:pt>
                <c:pt idx="1">
                  <c:v>548</c:v>
                </c:pt>
                <c:pt idx="2">
                  <c:v>534</c:v>
                </c:pt>
                <c:pt idx="3">
                  <c:v>401</c:v>
                </c:pt>
                <c:pt idx="4">
                  <c:v>378</c:v>
                </c:pt>
                <c:pt idx="5">
                  <c:v>322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111744"/>
        <c:axId val="130113536"/>
      </c:barChart>
      <c:catAx>
        <c:axId val="1301117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id-ID"/>
            </a:pPr>
            <a:endParaRPr lang="id-ID"/>
          </a:p>
        </c:txPr>
        <c:crossAx val="130113536"/>
        <c:crosses val="autoZero"/>
        <c:auto val="1"/>
        <c:lblAlgn val="ctr"/>
        <c:lblOffset val="100"/>
        <c:noMultiLvlLbl val="0"/>
      </c:catAx>
      <c:valAx>
        <c:axId val="130113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id-ID"/>
            </a:pPr>
            <a:endParaRPr lang="id-ID"/>
          </a:p>
        </c:txPr>
        <c:crossAx val="13011174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lang="id-ID"/>
          </a:pPr>
          <a:endParaRPr lang="id-ID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Capaian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September</c:v>
                </c:pt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65</c:v>
                </c:pt>
                <c:pt idx="2">
                  <c:v>90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Standar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September</c:v>
                </c:pt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September</c:v>
                </c:pt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140032"/>
        <c:axId val="130141568"/>
      </c:barChart>
      <c:catAx>
        <c:axId val="130140032"/>
        <c:scaling>
          <c:orientation val="minMax"/>
        </c:scaling>
        <c:delete val="0"/>
        <c:axPos val="b"/>
        <c:majorTickMark val="out"/>
        <c:minorTickMark val="none"/>
        <c:tickLblPos val="nextTo"/>
        <c:crossAx val="130141568"/>
        <c:crosses val="autoZero"/>
        <c:auto val="1"/>
        <c:lblAlgn val="ctr"/>
        <c:lblOffset val="100"/>
        <c:noMultiLvlLbl val="0"/>
      </c:catAx>
      <c:valAx>
        <c:axId val="130141568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0140032"/>
        <c:crosses val="autoZero"/>
        <c:crossBetween val="between"/>
        <c:majorUnit val="10"/>
      </c:valAx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Capaian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1">
                  <c:v>55</c:v>
                </c:pt>
                <c:pt idx="2">
                  <c:v>90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Standar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1">
                  <c:v>100</c:v>
                </c:pt>
                <c:pt idx="2">
                  <c:v>100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346176"/>
        <c:axId val="43347968"/>
      </c:barChart>
      <c:catAx>
        <c:axId val="43346176"/>
        <c:scaling>
          <c:orientation val="minMax"/>
        </c:scaling>
        <c:delete val="0"/>
        <c:axPos val="b"/>
        <c:majorTickMark val="out"/>
        <c:minorTickMark val="none"/>
        <c:tickLblPos val="nextTo"/>
        <c:crossAx val="43347968"/>
        <c:crosses val="autoZero"/>
        <c:auto val="1"/>
        <c:lblAlgn val="ctr"/>
        <c:lblOffset val="100"/>
        <c:noMultiLvlLbl val="0"/>
      </c:catAx>
      <c:valAx>
        <c:axId val="43347968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3346176"/>
        <c:crosses val="autoZero"/>
        <c:crossBetween val="between"/>
        <c:majorUnit val="10"/>
      </c:valAx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Capaian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1">
                  <c:v>50</c:v>
                </c:pt>
                <c:pt idx="2">
                  <c:v>80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Standar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1">
                  <c:v>100</c:v>
                </c:pt>
                <c:pt idx="2">
                  <c:v>100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251008"/>
        <c:axId val="130256896"/>
      </c:barChart>
      <c:catAx>
        <c:axId val="130251008"/>
        <c:scaling>
          <c:orientation val="minMax"/>
        </c:scaling>
        <c:delete val="0"/>
        <c:axPos val="b"/>
        <c:majorTickMark val="out"/>
        <c:minorTickMark val="none"/>
        <c:tickLblPos val="nextTo"/>
        <c:crossAx val="130256896"/>
        <c:crosses val="autoZero"/>
        <c:auto val="1"/>
        <c:lblAlgn val="ctr"/>
        <c:lblOffset val="100"/>
        <c:noMultiLvlLbl val="0"/>
      </c:catAx>
      <c:valAx>
        <c:axId val="130256896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0251008"/>
        <c:crosses val="autoZero"/>
        <c:crossBetween val="between"/>
        <c:majorUnit val="10"/>
      </c:valAx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September</c:v>
                </c:pt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50</c:v>
                </c:pt>
                <c:pt idx="2">
                  <c:v>70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September</c:v>
                </c:pt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September</c:v>
                </c:pt>
                <c:pt idx="1">
                  <c:v>Oktober</c:v>
                </c:pt>
                <c:pt idx="2">
                  <c:v>November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271488"/>
        <c:axId val="130273280"/>
      </c:barChart>
      <c:catAx>
        <c:axId val="13027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0273280"/>
        <c:crosses val="autoZero"/>
        <c:auto val="1"/>
        <c:lblAlgn val="ctr"/>
        <c:lblOffset val="100"/>
        <c:noMultiLvlLbl val="0"/>
      </c:catAx>
      <c:valAx>
        <c:axId val="130273280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0271488"/>
        <c:crosses val="autoZero"/>
        <c:crossBetween val="between"/>
        <c:majorUnit val="1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0.06318</cdr:x>
      <cdr:y>0.06338</cdr:y>
    </cdr:from>
    <cdr:to>
      <cdr:x>0.14651</cdr:x>
      <cdr:y>0.1644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19953" y="286870"/>
          <a:ext cx="6858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2000" dirty="0" smtClean="0"/>
            <a:t>89 %</a:t>
          </a:r>
          <a:endParaRPr lang="en-US" sz="2000" dirty="0"/>
        </a:p>
      </cdr:txBody>
    </cdr:sp>
  </cdr:relSizeAnchor>
  <cdr:relSizeAnchor xmlns:cdr="http://schemas.openxmlformats.org/drawingml/2006/chartDrawing">
    <cdr:from>
      <cdr:x>0.22059</cdr:x>
      <cdr:y>0</cdr:y>
    </cdr:from>
    <cdr:to>
      <cdr:x>0.30392</cdr:x>
      <cdr:y>0.10102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815353" y="-17930"/>
          <a:ext cx="6858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2000" dirty="0" smtClean="0"/>
            <a:t>96 %</a:t>
          </a:r>
          <a:endParaRPr lang="en-US" sz="2000" dirty="0"/>
        </a:p>
      </cdr:txBody>
    </cdr:sp>
  </cdr:relSizeAnchor>
  <cdr:relSizeAnchor xmlns:cdr="http://schemas.openxmlformats.org/drawingml/2006/chartDrawing">
    <cdr:from>
      <cdr:x>0.37037</cdr:x>
      <cdr:y>0</cdr:y>
    </cdr:from>
    <cdr:to>
      <cdr:x>0.4537</cdr:x>
      <cdr:y>0.10102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048000" y="-76200"/>
          <a:ext cx="6858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2000" dirty="0" smtClean="0"/>
            <a:t>99 %</a:t>
          </a:r>
          <a:endParaRPr lang="en-US" sz="2000" dirty="0"/>
        </a:p>
      </cdr:txBody>
    </cdr:sp>
  </cdr:relSizeAnchor>
  <cdr:relSizeAnchor xmlns:cdr="http://schemas.openxmlformats.org/drawingml/2006/chartDrawing">
    <cdr:from>
      <cdr:x>0.51852</cdr:x>
      <cdr:y>0</cdr:y>
    </cdr:from>
    <cdr:to>
      <cdr:x>0.60185</cdr:x>
      <cdr:y>0.10102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267200" y="-304800"/>
          <a:ext cx="6858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2000" dirty="0" smtClean="0"/>
            <a:t>99 %</a:t>
          </a:r>
          <a:endParaRPr lang="en-US" sz="2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1E42-A4DA-4F92-8D4E-9BD804E3D97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9598-6BA7-4C77-9D03-212AF7124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1E42-A4DA-4F92-8D4E-9BD804E3D97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9598-6BA7-4C77-9D03-212AF7124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1E42-A4DA-4F92-8D4E-9BD804E3D97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9598-6BA7-4C77-9D03-212AF7124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1E42-A4DA-4F92-8D4E-9BD804E3D97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9598-6BA7-4C77-9D03-212AF7124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1E42-A4DA-4F92-8D4E-9BD804E3D97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9598-6BA7-4C77-9D03-212AF7124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1E42-A4DA-4F92-8D4E-9BD804E3D97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9598-6BA7-4C77-9D03-212AF7124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1E42-A4DA-4F92-8D4E-9BD804E3D97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9598-6BA7-4C77-9D03-212AF7124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1E42-A4DA-4F92-8D4E-9BD804E3D97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9598-6BA7-4C77-9D03-212AF7124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1E42-A4DA-4F92-8D4E-9BD804E3D97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9598-6BA7-4C77-9D03-212AF7124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1E42-A4DA-4F92-8D4E-9BD804E3D97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9598-6BA7-4C77-9D03-212AF7124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1E42-A4DA-4F92-8D4E-9BD804E3D97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9598-6BA7-4C77-9D03-212AF7124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B1E42-A4DA-4F92-8D4E-9BD804E3D97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C9598-6BA7-4C77-9D03-212AF7124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33400"/>
            <a:ext cx="8458200" cy="4038600"/>
          </a:xfrm>
        </p:spPr>
        <p:txBody>
          <a:bodyPr/>
          <a:lstStyle/>
          <a:p>
            <a:r>
              <a:rPr lang="en-US" sz="4000" dirty="0" smtClean="0"/>
              <a:t>GRAFIK CAPAIAN  INDIKATOR PRIORITAS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RSJD Dr RM SOEDJARWADI PROVINSI JATENG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label </a:t>
            </a:r>
            <a:r>
              <a:rPr lang="en-US" dirty="0" err="1" smtClean="0"/>
              <a:t>pada</a:t>
            </a:r>
            <a:r>
              <a:rPr lang="en-US" dirty="0" smtClean="0"/>
              <a:t> obat2 LASA.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 err="1"/>
              <a:t>Angka</a:t>
            </a:r>
            <a:r>
              <a:rPr lang="en-US" sz="4000" dirty="0"/>
              <a:t>  </a:t>
            </a:r>
            <a:r>
              <a:rPr lang="en-US" sz="4000" dirty="0" err="1"/>
              <a:t>kejadian</a:t>
            </a:r>
            <a:r>
              <a:rPr lang="en-US" sz="4000" dirty="0"/>
              <a:t> </a:t>
            </a:r>
            <a:r>
              <a:rPr lang="en-US" sz="4000" dirty="0" err="1"/>
              <a:t>salah</a:t>
            </a:r>
            <a:r>
              <a:rPr lang="en-US" sz="4000" dirty="0"/>
              <a:t> </a:t>
            </a:r>
            <a:r>
              <a:rPr lang="en-US" sz="4000" dirty="0" err="1"/>
              <a:t>pasien</a:t>
            </a:r>
            <a:r>
              <a:rPr lang="en-US" sz="4000" dirty="0"/>
              <a:t> </a:t>
            </a:r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err="1"/>
              <a:t>tindakan</a:t>
            </a:r>
            <a:r>
              <a:rPr lang="en-US" sz="4000" dirty="0"/>
              <a:t> ECT </a:t>
            </a:r>
            <a:r>
              <a:rPr lang="en-US" sz="4000" dirty="0" err="1"/>
              <a:t>premedikasi</a:t>
            </a:r>
            <a:r>
              <a:rPr lang="en-US" sz="4000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Kepatuhan</a:t>
            </a:r>
            <a:r>
              <a:rPr lang="en-US" dirty="0" smtClean="0"/>
              <a:t>  </a:t>
            </a:r>
            <a:r>
              <a:rPr lang="en-US" dirty="0" err="1"/>
              <a:t>cuci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 err="1"/>
              <a:t>Kelengkapan</a:t>
            </a:r>
            <a:r>
              <a:rPr lang="en-US" sz="4000" dirty="0"/>
              <a:t> </a:t>
            </a:r>
            <a:r>
              <a:rPr lang="en-US" sz="4000" dirty="0" err="1"/>
              <a:t>Assesmen</a:t>
            </a:r>
            <a:r>
              <a:rPr lang="en-US" sz="4000" dirty="0"/>
              <a:t> </a:t>
            </a:r>
            <a:r>
              <a:rPr lang="en-US" sz="4000" dirty="0" err="1"/>
              <a:t>resiko</a:t>
            </a:r>
            <a:r>
              <a:rPr lang="en-US" sz="4000" dirty="0"/>
              <a:t> </a:t>
            </a:r>
            <a:r>
              <a:rPr lang="en-US" sz="4000" dirty="0" err="1"/>
              <a:t>jatuh</a:t>
            </a:r>
            <a:r>
              <a:rPr lang="en-US" sz="4000" dirty="0"/>
              <a:t> </a:t>
            </a:r>
            <a:r>
              <a:rPr lang="en-US" sz="4000" dirty="0" err="1"/>
              <a:t>setiap</a:t>
            </a:r>
            <a:r>
              <a:rPr lang="en-US" sz="4000" dirty="0"/>
              <a:t> </a:t>
            </a:r>
            <a:r>
              <a:rPr lang="en-US" sz="4000" dirty="0" err="1"/>
              <a:t>pasien</a:t>
            </a:r>
            <a:r>
              <a:rPr lang="en-US" sz="4000" dirty="0"/>
              <a:t> </a:t>
            </a:r>
            <a:r>
              <a:rPr lang="en-US" sz="4000" dirty="0" err="1"/>
              <a:t>rawat</a:t>
            </a:r>
            <a:r>
              <a:rPr lang="en-US" sz="4000" dirty="0"/>
              <a:t> </a:t>
            </a:r>
            <a:r>
              <a:rPr lang="en-US" sz="4000" dirty="0" err="1"/>
              <a:t>inap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Dari 7 Item </a:t>
            </a:r>
            <a:r>
              <a:rPr lang="en-US" dirty="0" err="1" smtClean="0"/>
              <a:t>Obat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latin typeface="Cambria" panose="02040503050406030204" pitchFamily="18" charset="0"/>
              </a:rPr>
              <a:t>ANGKA KEJADIAN </a:t>
            </a:r>
            <a:r>
              <a:rPr lang="id-ID" sz="3600" b="1" dirty="0" smtClean="0">
                <a:latin typeface="Cambria" panose="02040503050406030204" pitchFamily="18" charset="0"/>
              </a:rPr>
              <a:t>PASIEN LARI </a:t>
            </a:r>
            <a:endParaRPr lang="id-ID" sz="3600" b="1" dirty="0">
              <a:latin typeface="Cambria" panose="020405030504060302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2265605"/>
              </p:ext>
            </p:extLst>
          </p:nvPr>
        </p:nvGraphicFramePr>
        <p:xfrm>
          <a:off x="457200" y="914400"/>
          <a:ext cx="8229600" cy="5211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702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Angka</a:t>
            </a:r>
            <a:r>
              <a:rPr lang="en-US" sz="3600" dirty="0" smtClean="0"/>
              <a:t> </a:t>
            </a:r>
            <a:r>
              <a:rPr lang="en-US" sz="3600" dirty="0" err="1" smtClean="0"/>
              <a:t>pemantauan</a:t>
            </a:r>
            <a:r>
              <a:rPr lang="en-US" sz="3600" dirty="0" smtClean="0"/>
              <a:t> </a:t>
            </a:r>
            <a:r>
              <a:rPr lang="en-US" sz="3600" dirty="0" err="1" smtClean="0"/>
              <a:t>efek</a:t>
            </a:r>
            <a:r>
              <a:rPr lang="en-US" sz="3600" dirty="0" smtClean="0"/>
              <a:t> </a:t>
            </a:r>
            <a:r>
              <a:rPr lang="en-US" sz="3600" dirty="0" err="1" smtClean="0"/>
              <a:t>samping</a:t>
            </a:r>
            <a:r>
              <a:rPr lang="en-US" sz="3600" dirty="0" smtClean="0"/>
              <a:t> </a:t>
            </a:r>
            <a:r>
              <a:rPr lang="en-US" sz="3600" dirty="0" err="1" smtClean="0"/>
              <a:t>perpanjangan</a:t>
            </a:r>
            <a:r>
              <a:rPr lang="en-US" sz="3600" dirty="0" smtClean="0"/>
              <a:t> </a:t>
            </a:r>
            <a:r>
              <a:rPr lang="en-US" sz="3600" dirty="0" err="1" smtClean="0"/>
              <a:t>apneu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tindakan</a:t>
            </a:r>
            <a:r>
              <a:rPr lang="en-US" sz="3600" dirty="0" smtClean="0"/>
              <a:t> ECT </a:t>
            </a:r>
            <a:r>
              <a:rPr lang="en-US" sz="3600" dirty="0" err="1" smtClean="0"/>
              <a:t>Premedikasi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4144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Kelengkapan</a:t>
            </a:r>
            <a:r>
              <a:rPr lang="en-US" dirty="0" smtClean="0"/>
              <a:t> </a:t>
            </a:r>
            <a:r>
              <a:rPr lang="en-US" dirty="0" err="1" smtClean="0"/>
              <a:t>Asesmen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Jatuh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Lama </a:t>
            </a:r>
            <a:r>
              <a:rPr lang="en-US" sz="3600" dirty="0" err="1" smtClean="0"/>
              <a:t>Tindakan</a:t>
            </a:r>
            <a:r>
              <a:rPr lang="en-US" sz="3600" dirty="0" smtClean="0"/>
              <a:t> Restrain </a:t>
            </a:r>
            <a:r>
              <a:rPr lang="en-US" sz="3600" dirty="0" err="1" smtClean="0"/>
              <a:t>Pengikatan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Jam </a:t>
            </a:r>
            <a:r>
              <a:rPr lang="en-US" sz="3600" dirty="0" err="1" smtClean="0"/>
              <a:t>Pasien</a:t>
            </a:r>
            <a:r>
              <a:rPr lang="en-US" sz="3600" dirty="0" smtClean="0"/>
              <a:t> </a:t>
            </a:r>
            <a:r>
              <a:rPr lang="en-US" sz="3600" dirty="0" err="1" smtClean="0"/>
              <a:t>Rawat</a:t>
            </a:r>
            <a:r>
              <a:rPr lang="en-US" sz="3600" dirty="0" smtClean="0"/>
              <a:t> </a:t>
            </a:r>
            <a:r>
              <a:rPr lang="en-US" sz="3600" dirty="0" err="1" smtClean="0"/>
              <a:t>Inap</a:t>
            </a:r>
            <a:r>
              <a:rPr lang="en-US" sz="3600" dirty="0" smtClean="0"/>
              <a:t> </a:t>
            </a:r>
            <a:r>
              <a:rPr lang="en-US" sz="3600" dirty="0" err="1" smtClean="0"/>
              <a:t>Gangguan</a:t>
            </a:r>
            <a:r>
              <a:rPr lang="en-US" sz="3600" dirty="0" smtClean="0"/>
              <a:t> </a:t>
            </a:r>
            <a:r>
              <a:rPr lang="en-US" sz="3600" dirty="0" err="1" smtClean="0"/>
              <a:t>Jiwa</a:t>
            </a:r>
            <a:endParaRPr lang="id-ID" sz="3600" dirty="0">
              <a:latin typeface="Cambria" panose="020405030504060302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90796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947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err="1"/>
              <a:t>Kepatuhan</a:t>
            </a:r>
            <a:r>
              <a:rPr lang="en-US" sz="3600" dirty="0"/>
              <a:t> </a:t>
            </a:r>
            <a:r>
              <a:rPr lang="en-US" sz="3600" dirty="0" err="1"/>
              <a:t>identifikasi</a:t>
            </a:r>
            <a:r>
              <a:rPr lang="en-US" sz="3600" dirty="0"/>
              <a:t> </a:t>
            </a:r>
            <a:r>
              <a:rPr lang="en-US" sz="3600" dirty="0" err="1"/>
              <a:t>pasien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nama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tanggal</a:t>
            </a:r>
            <a:r>
              <a:rPr lang="en-US" sz="3600" dirty="0"/>
              <a:t> </a:t>
            </a:r>
            <a:r>
              <a:rPr lang="en-US" sz="3600" dirty="0" err="1"/>
              <a:t>lahir</a:t>
            </a:r>
            <a:r>
              <a:rPr lang="en-US" sz="3600" dirty="0"/>
              <a:t> </a:t>
            </a:r>
            <a:r>
              <a:rPr lang="en-US" sz="3600" dirty="0" err="1"/>
              <a:t>sebelum</a:t>
            </a:r>
            <a:r>
              <a:rPr lang="en-US" sz="3600" dirty="0"/>
              <a:t> </a:t>
            </a:r>
            <a:r>
              <a:rPr lang="en-US" sz="3600" dirty="0" err="1"/>
              <a:t>memberikan</a:t>
            </a:r>
            <a:r>
              <a:rPr lang="en-US" sz="3600" dirty="0"/>
              <a:t>  </a:t>
            </a:r>
            <a:r>
              <a:rPr lang="en-US" sz="3600" dirty="0" err="1"/>
              <a:t>obat</a:t>
            </a:r>
            <a:r>
              <a:rPr lang="en-US" dirty="0"/>
              <a:t>.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Keluarga</a:t>
            </a:r>
            <a:r>
              <a:rPr lang="en-US" dirty="0" smtClean="0"/>
              <a:t> / 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 smtClean="0"/>
              <a:t>mengerti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pemasangan</a:t>
            </a:r>
            <a:r>
              <a:rPr lang="en-US" dirty="0" smtClean="0"/>
              <a:t> </a:t>
            </a:r>
            <a:r>
              <a:rPr lang="en-US" dirty="0" err="1" smtClean="0"/>
              <a:t>gelang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verifikasi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DPJP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telepon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102</Words>
  <Application>Microsoft Office PowerPoint</Application>
  <PresentationFormat>On-screen Show (4:3)</PresentationFormat>
  <Paragraphs>17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GRAFIK CAPAIAN  INDIKATOR PRIORITAS  RSJD Dr RM SOEDJARWADI PROVINSI JATENG</vt:lpstr>
      <vt:lpstr>Penulisan Obat  Tidak Lebih Dari 7 Item Obat</vt:lpstr>
      <vt:lpstr>ANGKA KEJADIAN PASIEN LARI </vt:lpstr>
      <vt:lpstr>Angka pemantauan efek samping perpanjangan apneu pada tindakan ECT Premedikasi</vt:lpstr>
      <vt:lpstr>Angka Kelengkapan Asesmen Resiko Jatuh</vt:lpstr>
      <vt:lpstr>Lama Tindakan Restrain Pengikatan Dalam Jam Pasien Rawat Inap Gangguan Jiwa</vt:lpstr>
      <vt:lpstr>Kepatuhan identifikasi pasien dengan nama dan tanggal lahir sebelum memberikan  obat.</vt:lpstr>
      <vt:lpstr>Keluarga / Pasien mengerti maksud pemasangan gelang identifikasi </vt:lpstr>
      <vt:lpstr>Angka verifikasi oleh DPJP setelah komunikasi melalui telepon</vt:lpstr>
      <vt:lpstr>Angka ketepatan penyimpanan dan pemberian label pada obat2 LASA.</vt:lpstr>
      <vt:lpstr>Angka  kejadian salah pasien pada tindakan ECT premedikasi  </vt:lpstr>
      <vt:lpstr>Angka Kepatuhan  cuci tangan </vt:lpstr>
      <vt:lpstr>Kelengkapan Assesmen resiko jatuh setiap pasien rawat inap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Promkes1</cp:lastModifiedBy>
  <cp:revision>27</cp:revision>
  <dcterms:created xsi:type="dcterms:W3CDTF">2014-12-08T02:00:35Z</dcterms:created>
  <dcterms:modified xsi:type="dcterms:W3CDTF">2014-12-09T07:39:53Z</dcterms:modified>
</cp:coreProperties>
</file>